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Nunito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75"/>
    <p:restoredTop sz="94553"/>
  </p:normalViewPr>
  <p:slideViewPr>
    <p:cSldViewPr snapToGrid="0">
      <p:cViewPr varScale="1">
        <p:scale>
          <a:sx n="139" d="100"/>
          <a:sy n="139" d="100"/>
        </p:scale>
        <p:origin x="600" y="1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1fa5a0359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1fa5a0359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214013ab2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214013ab2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1fa5a0359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1fa5a0359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1fa5a0359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1fa5a0359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1fa5a0359_0_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51fa5a0359_0_4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214013ab2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214013ab2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21be8bf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21be8bf6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1fa5a0359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1fa5a0359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1fa5a0359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1fa5a0359_0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21be8bf64_8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21be8bf64_8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21be8bf64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21be8bf64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213aaad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213aaad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1fa5a0359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1fa5a0359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1fa5a0359_0_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1fa5a0359_0_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213aaad9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213aaad9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214013ab2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214013ab2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214013ab2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214013ab2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1fa5a0359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1fa5a0359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21be8bf64_7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21be8bf64_7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1fa5a0359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1fa5a0359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143%20project/location_map.htm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hyperlink" Target="file:///Users/xiaoyin/Desktop/143%20project/location_map.htm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file:///Users/xiaoyin/Desktop/143%20project/location_map2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hyperlink" Target="http://localhost:8888/view/Desktop/143%20project/location_map2.html" TargetMode="External"/><Relationship Id="rId4" Type="http://schemas.openxmlformats.org/officeDocument/2006/relationships/hyperlink" Target="143%20project/location_map2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aoyin96/ECE143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v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v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854775" y="1497975"/>
            <a:ext cx="76902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/>
              <a:t>Software Engineering </a:t>
            </a:r>
            <a:endParaRPr sz="3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/>
              <a:t>Related Jobs Analysis in New York City</a:t>
            </a:r>
            <a:endParaRPr sz="3000" b="1"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324800" y="3059582"/>
            <a:ext cx="64944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dirty="0">
                <a:solidFill>
                  <a:srgbClr val="000000"/>
                </a:solidFill>
              </a:rPr>
              <a:t>Group</a:t>
            </a:r>
            <a:r>
              <a:rPr lang="zh-CN" altLang="en-US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>
                <a:solidFill>
                  <a:srgbClr val="000000"/>
                </a:solidFill>
              </a:rPr>
              <a:t>10</a:t>
            </a:r>
            <a:endParaRPr lang="en" sz="2400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err="1">
                <a:solidFill>
                  <a:srgbClr val="000000"/>
                </a:solidFill>
              </a:rPr>
              <a:t>Houjian</a:t>
            </a:r>
            <a:r>
              <a:rPr lang="en" sz="2400" dirty="0">
                <a:solidFill>
                  <a:srgbClr val="000000"/>
                </a:solidFill>
              </a:rPr>
              <a:t> Yu, </a:t>
            </a:r>
            <a:r>
              <a:rPr lang="en" sz="2400" dirty="0" err="1">
                <a:solidFill>
                  <a:srgbClr val="000000"/>
                </a:solidFill>
              </a:rPr>
              <a:t>Kuan</a:t>
            </a:r>
            <a:r>
              <a:rPr lang="en" sz="2400" dirty="0">
                <a:solidFill>
                  <a:srgbClr val="000000"/>
                </a:solidFill>
              </a:rPr>
              <a:t>-Wei Chen, Xiaoyin Yang, Yu Shi</a:t>
            </a:r>
            <a:endParaRPr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>
            <a:spLocks noGrp="1"/>
          </p:cNvSpPr>
          <p:nvPr>
            <p:ph type="title"/>
          </p:nvPr>
        </p:nvSpPr>
        <p:spPr>
          <a:xfrm>
            <a:off x="809723" y="445746"/>
            <a:ext cx="75057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Software-Related Job</a:t>
            </a:r>
            <a:r>
              <a:rPr lang="en-US" altLang="zh-CN" b="1" dirty="0"/>
              <a:t>s</a:t>
            </a:r>
            <a:endParaRPr b="1" dirty="0"/>
          </a:p>
        </p:txBody>
      </p:sp>
      <p:sp>
        <p:nvSpPr>
          <p:cNvPr id="200" name="Google Shape;200;p22"/>
          <p:cNvSpPr txBox="1">
            <a:spLocks noGrp="1"/>
          </p:cNvSpPr>
          <p:nvPr>
            <p:ph type="body" idx="1"/>
          </p:nvPr>
        </p:nvSpPr>
        <p:spPr>
          <a:xfrm>
            <a:off x="819150" y="1046773"/>
            <a:ext cx="7505700" cy="8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❏"/>
            </a:pPr>
            <a:r>
              <a:rPr lang="en" sz="15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How to define </a:t>
            </a:r>
            <a:r>
              <a:rPr lang="en" sz="15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software-related</a:t>
            </a:r>
            <a:r>
              <a:rPr lang="en" sz="15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? </a:t>
            </a:r>
            <a:endParaRPr sz="15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❏"/>
            </a:pPr>
            <a:r>
              <a:rPr lang="en" sz="15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Using keyword search in ‘job category’,  then search in ‘business title’.</a:t>
            </a:r>
            <a:endParaRPr sz="15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unito"/>
              <a:buChar char="❏"/>
            </a:pPr>
            <a:r>
              <a:rPr lang="en" sz="15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After filtering, there’re 373 job positions relating to software. </a:t>
            </a:r>
            <a:endParaRPr sz="15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01" name="Google Shape;201;p22"/>
          <p:cNvPicPr preferRelativeResize="0"/>
          <p:nvPr/>
        </p:nvPicPr>
        <p:blipFill rotWithShape="1">
          <a:blip r:embed="rId3">
            <a:alphaModFix/>
          </a:blip>
          <a:srcRect t="9853"/>
          <a:stretch/>
        </p:blipFill>
        <p:spPr>
          <a:xfrm>
            <a:off x="1005313" y="1975100"/>
            <a:ext cx="6676176" cy="2892374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4394575" y="4347975"/>
            <a:ext cx="4486378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❏"/>
            </a:pPr>
            <a:r>
              <a:rPr lang="en" b="1" dirty="0">
                <a:latin typeface="Calibri"/>
                <a:ea typeface="Calibri"/>
                <a:cs typeface="Calibri"/>
                <a:sym typeface="Calibri"/>
              </a:rPr>
              <a:t>Keywords distribution in software-related job title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>
            <a:spLocks noGrp="1"/>
          </p:cNvSpPr>
          <p:nvPr>
            <p:ph type="title"/>
          </p:nvPr>
        </p:nvSpPr>
        <p:spPr>
          <a:xfrm>
            <a:off x="819150" y="388400"/>
            <a:ext cx="75057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Software Job - Salary distribution</a:t>
            </a:r>
            <a:endParaRPr b="1"/>
          </a:p>
        </p:txBody>
      </p:sp>
      <p:pic>
        <p:nvPicPr>
          <p:cNvPr id="208" name="Google Shape;2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500" y="1059475"/>
            <a:ext cx="8084826" cy="352447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3"/>
          <p:cNvSpPr txBox="1"/>
          <p:nvPr/>
        </p:nvSpPr>
        <p:spPr>
          <a:xfrm>
            <a:off x="1031125" y="4497150"/>
            <a:ext cx="64416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❏"/>
            </a:pPr>
            <a:r>
              <a:rPr lang="en" b="1" dirty="0">
                <a:latin typeface="Calibri"/>
                <a:ea typeface="Calibri"/>
                <a:cs typeface="Calibri"/>
                <a:sym typeface="Calibri"/>
              </a:rPr>
              <a:t>Rank:</a:t>
            </a: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 Chief &gt; Supervisor &gt; Director &gt; Developer &gt; … &gt; Technician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>
            <a:spLocks noGrp="1"/>
          </p:cNvSpPr>
          <p:nvPr>
            <p:ph type="title"/>
          </p:nvPr>
        </p:nvSpPr>
        <p:spPr>
          <a:xfrm>
            <a:off x="666750" y="460025"/>
            <a:ext cx="7505700" cy="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General Skill Overview</a:t>
            </a:r>
            <a:endParaRPr b="1"/>
          </a:p>
        </p:txBody>
      </p:sp>
      <p:sp>
        <p:nvSpPr>
          <p:cNvPr id="215" name="Google Shape;215;p24"/>
          <p:cNvSpPr txBox="1"/>
          <p:nvPr/>
        </p:nvSpPr>
        <p:spPr>
          <a:xfrm>
            <a:off x="791175" y="1038025"/>
            <a:ext cx="43122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❏"/>
            </a:pPr>
            <a:r>
              <a:rPr lang="en" b="1">
                <a:latin typeface="Calibri"/>
                <a:ea typeface="Calibri"/>
                <a:cs typeface="Calibri"/>
                <a:sym typeface="Calibri"/>
              </a:rPr>
              <a:t>Keyword count in ‘Requirement’  column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6" name="Google Shape;216;p24"/>
          <p:cNvPicPr preferRelativeResize="0"/>
          <p:nvPr/>
        </p:nvPicPr>
        <p:blipFill rotWithShape="1">
          <a:blip r:embed="rId3">
            <a:alphaModFix/>
          </a:blip>
          <a:srcRect t="14828"/>
          <a:stretch/>
        </p:blipFill>
        <p:spPr>
          <a:xfrm>
            <a:off x="773825" y="1430492"/>
            <a:ext cx="7596349" cy="3501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>
            <a:spLocks noGrp="1"/>
          </p:cNvSpPr>
          <p:nvPr>
            <p:ph type="title"/>
          </p:nvPr>
        </p:nvSpPr>
        <p:spPr>
          <a:xfrm>
            <a:off x="666750" y="464600"/>
            <a:ext cx="75057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Software Skill Overview</a:t>
            </a:r>
            <a:endParaRPr b="1"/>
          </a:p>
        </p:txBody>
      </p:sp>
      <p:sp>
        <p:nvSpPr>
          <p:cNvPr id="222" name="Google Shape;222;p25"/>
          <p:cNvSpPr txBox="1"/>
          <p:nvPr/>
        </p:nvSpPr>
        <p:spPr>
          <a:xfrm>
            <a:off x="600450" y="1012075"/>
            <a:ext cx="77907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❏"/>
            </a:pPr>
            <a:r>
              <a:rPr lang="en" b="1">
                <a:latin typeface="Calibri"/>
                <a:ea typeface="Calibri"/>
                <a:cs typeface="Calibri"/>
                <a:sym typeface="Calibri"/>
              </a:rPr>
              <a:t>Keyword count in ‘Prefered Skill’ column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 lot of job requirements do not mention the specific software language.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3" name="Google Shape;223;p25"/>
          <p:cNvPicPr preferRelativeResize="0"/>
          <p:nvPr/>
        </p:nvPicPr>
        <p:blipFill rotWithShape="1">
          <a:blip r:embed="rId3">
            <a:alphaModFix/>
          </a:blip>
          <a:srcRect l="1069" t="16846" r="4287" b="9942"/>
          <a:stretch/>
        </p:blipFill>
        <p:spPr>
          <a:xfrm>
            <a:off x="666750" y="1593319"/>
            <a:ext cx="7724401" cy="3233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>
            <a:spLocks noGrp="1"/>
          </p:cNvSpPr>
          <p:nvPr>
            <p:ph type="title"/>
          </p:nvPr>
        </p:nvSpPr>
        <p:spPr>
          <a:xfrm>
            <a:off x="431079" y="474812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Education - Salary Distribution</a:t>
            </a:r>
            <a:endParaRPr b="1" dirty="0"/>
          </a:p>
        </p:txBody>
      </p:sp>
      <p:pic>
        <p:nvPicPr>
          <p:cNvPr id="229" name="Google Shape;2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050" y="1046375"/>
            <a:ext cx="6202686" cy="386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>
            <a:spLocks noGrp="1"/>
          </p:cNvSpPr>
          <p:nvPr>
            <p:ph type="title"/>
          </p:nvPr>
        </p:nvSpPr>
        <p:spPr>
          <a:xfrm>
            <a:off x="363300" y="351750"/>
            <a:ext cx="75057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Skills - Salary Distribution</a:t>
            </a:r>
            <a:endParaRPr b="1" dirty="0"/>
          </a:p>
        </p:txBody>
      </p:sp>
      <p:pic>
        <p:nvPicPr>
          <p:cNvPr id="2050" name="Picture 2" descr="https://lh6.googleusercontent.com/76hm-tOV_Kf3AsoOgXh9L9p6yfJfpsEk2KKdZkznonhXqsoSJLUxTG6gyEVT3s3lcCzZNwYw3-uklVYwwioD49-BZrEDsw-o4yhslI3RYNo8TufXckPb1_Q3T4hllCW7fj9VY74pCrk">
            <a:extLst>
              <a:ext uri="{FF2B5EF4-FFF2-40B4-BE49-F238E27FC236}">
                <a16:creationId xmlns:a16="http://schemas.microsoft.com/office/drawing/2014/main" id="{41909FCA-DA59-2446-A789-2D0EA5ECC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594" y="840902"/>
            <a:ext cx="6523406" cy="4077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7535" y="1311250"/>
            <a:ext cx="4019028" cy="2500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372" y="1331258"/>
            <a:ext cx="4019028" cy="2500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1550" y="2478927"/>
            <a:ext cx="3848376" cy="2380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925" y="1150150"/>
            <a:ext cx="4084076" cy="255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https://lh5.googleusercontent.com/xawdnhENY8Y1cN2I-NbiNHDePKjkzJl8L4htg2ylJtsvFacoeY0FZQsedIa--cOl7AHfknMf0hGy0Tto7gconABPFRnwx9wgJ6t7-dIS3TiclXW9_SuVDwjg7HySETiQbsoOjSss5vM">
            <a:extLst>
              <a:ext uri="{FF2B5EF4-FFF2-40B4-BE49-F238E27FC236}">
                <a16:creationId xmlns:a16="http://schemas.microsoft.com/office/drawing/2014/main" id="{6E413518-6936-1146-988D-4EF4200F14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7756" y="204330"/>
            <a:ext cx="41148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>
            <a:spLocks noGrp="1"/>
          </p:cNvSpPr>
          <p:nvPr>
            <p:ph type="title"/>
          </p:nvPr>
        </p:nvSpPr>
        <p:spPr>
          <a:xfrm>
            <a:off x="534825" y="436494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solidFill>
                  <a:schemeClr val="hlink"/>
                </a:solidFill>
                <a:hlinkClick r:id="rId3"/>
              </a:rPr>
              <a:t>Job</a:t>
            </a:r>
            <a:r>
              <a:rPr lang="en" b="1" u="sng" dirty="0">
                <a:solidFill>
                  <a:schemeClr val="hlink"/>
                </a:solidFill>
                <a:hlinkClick r:id="rId4"/>
              </a:rPr>
              <a:t> Location Distribution</a:t>
            </a:r>
            <a:endParaRPr b="1" dirty="0"/>
          </a:p>
        </p:txBody>
      </p:sp>
      <p:pic>
        <p:nvPicPr>
          <p:cNvPr id="254" name="Google Shape;25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3150" y="1081560"/>
            <a:ext cx="5439302" cy="36719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44CBE2B-A025-8646-874B-C832F65C9636}"/>
              </a:ext>
            </a:extLst>
          </p:cNvPr>
          <p:cNvSpPr txBox="1"/>
          <p:nvPr/>
        </p:nvSpPr>
        <p:spPr>
          <a:xfrm>
            <a:off x="7275604" y="4050792"/>
            <a:ext cx="17586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solidFill>
                  <a:srgbClr val="FF0000"/>
                </a:solidFill>
              </a:rPr>
              <a:t>Red</a:t>
            </a:r>
            <a:r>
              <a:rPr kumimoji="1" lang="en-US" altLang="zh-CN" sz="1200" dirty="0"/>
              <a:t>: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High</a:t>
            </a:r>
            <a:r>
              <a:rPr kumimoji="1" lang="zh-CN" altLang="en-US" sz="1200" dirty="0"/>
              <a:t> </a:t>
            </a:r>
            <a:endParaRPr kumimoji="1" lang="en-US" altLang="zh-CN" sz="1200" dirty="0"/>
          </a:p>
          <a:p>
            <a:r>
              <a:rPr kumimoji="1" lang="en-US" altLang="zh-CN" sz="1200" dirty="0">
                <a:solidFill>
                  <a:srgbClr val="FFC000"/>
                </a:solidFill>
              </a:rPr>
              <a:t>Yellow</a:t>
            </a:r>
            <a:r>
              <a:rPr kumimoji="1" lang="en-US" altLang="zh-CN" sz="1200" dirty="0"/>
              <a:t>: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Median</a:t>
            </a:r>
            <a:r>
              <a:rPr kumimoji="1" lang="zh-CN" altLang="en-US" sz="1200" dirty="0"/>
              <a:t> </a:t>
            </a:r>
            <a:endParaRPr kumimoji="1" lang="en-US" altLang="zh-CN" sz="1200" dirty="0"/>
          </a:p>
          <a:p>
            <a:r>
              <a:rPr kumimoji="1" lang="en-US" altLang="zh-CN" sz="1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Blue</a:t>
            </a:r>
            <a:r>
              <a:rPr kumimoji="1" lang="en-US" altLang="zh-CN" sz="1200" dirty="0"/>
              <a:t>: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Low</a:t>
            </a:r>
          </a:p>
          <a:p>
            <a:endParaRPr kumimoji="1" lang="zh-CN" altLang="en-US" sz="1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CD8B38B-137E-F846-8C60-CAF47969B9B3}"/>
              </a:ext>
            </a:extLst>
          </p:cNvPr>
          <p:cNvSpPr txBox="1"/>
          <p:nvPr/>
        </p:nvSpPr>
        <p:spPr>
          <a:xfrm>
            <a:off x="3111201" y="2468477"/>
            <a:ext cx="8755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Wall</a:t>
            </a:r>
            <a:r>
              <a:rPr kumimoji="1" lang="zh-CN" altLang="en-US" sz="1100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Street</a:t>
            </a:r>
            <a:endParaRPr kumimoji="1" lang="zh-CN" altLang="en-US" sz="11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451E7F5-4FBC-EB4D-93FE-C8EE1F7B0010}"/>
              </a:ext>
            </a:extLst>
          </p:cNvPr>
          <p:cNvSpPr txBox="1"/>
          <p:nvPr/>
        </p:nvSpPr>
        <p:spPr>
          <a:xfrm>
            <a:off x="3696417" y="3560697"/>
            <a:ext cx="12779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Center</a:t>
            </a:r>
            <a:r>
              <a:rPr kumimoji="1" lang="zh-CN" altLang="en-US" sz="1100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Brooklyn</a:t>
            </a:r>
            <a:endParaRPr kumimoji="1" lang="zh-CN" altLang="en-US" sz="11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D8E9F6-5EFA-5F44-906D-C9467906EA8B}"/>
              </a:ext>
            </a:extLst>
          </p:cNvPr>
          <p:cNvSpPr txBox="1"/>
          <p:nvPr/>
        </p:nvSpPr>
        <p:spPr>
          <a:xfrm>
            <a:off x="5007864" y="2353821"/>
            <a:ext cx="11072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Queen</a:t>
            </a:r>
            <a:r>
              <a:rPr kumimoji="1" lang="zh-CN" altLang="en-US" sz="1100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Area</a:t>
            </a:r>
            <a:endParaRPr kumimoji="1" lang="zh-CN" altLang="en-US" sz="11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>
            <a:spLocks noGrp="1"/>
          </p:cNvSpPr>
          <p:nvPr>
            <p:ph type="title"/>
          </p:nvPr>
        </p:nvSpPr>
        <p:spPr>
          <a:xfrm>
            <a:off x="534825" y="427067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solidFill>
                  <a:schemeClr val="hlink"/>
                </a:solidFill>
                <a:hlinkClick r:id="rId3"/>
              </a:rPr>
              <a:t>Salary </a:t>
            </a:r>
            <a:r>
              <a:rPr lang="en" b="1" u="sng" dirty="0">
                <a:solidFill>
                  <a:schemeClr val="hlink"/>
                </a:solidFill>
                <a:hlinkClick r:id="rId4"/>
              </a:rPr>
              <a:t>Location</a:t>
            </a:r>
            <a:r>
              <a:rPr lang="en" b="1" u="sng" dirty="0">
                <a:solidFill>
                  <a:schemeClr val="hlink"/>
                </a:solidFill>
                <a:hlinkClick r:id="rId5"/>
              </a:rPr>
              <a:t> Distribution</a:t>
            </a:r>
            <a:endParaRPr b="1" dirty="0"/>
          </a:p>
        </p:txBody>
      </p:sp>
      <p:pic>
        <p:nvPicPr>
          <p:cNvPr id="260" name="Google Shape;260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24805" y="1017325"/>
            <a:ext cx="5166374" cy="3820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5C13AF8-A480-5D4E-83EC-BC5357134D8C}"/>
              </a:ext>
            </a:extLst>
          </p:cNvPr>
          <p:cNvSpPr txBox="1"/>
          <p:nvPr/>
        </p:nvSpPr>
        <p:spPr>
          <a:xfrm>
            <a:off x="7275604" y="4191268"/>
            <a:ext cx="1758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solidFill>
                  <a:srgbClr val="FF0000"/>
                </a:solidFill>
              </a:rPr>
              <a:t>Red</a:t>
            </a:r>
            <a:r>
              <a:rPr kumimoji="1" lang="en-US" altLang="zh-CN" sz="1200" dirty="0"/>
              <a:t>: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High</a:t>
            </a:r>
            <a:r>
              <a:rPr kumimoji="1" lang="zh-CN" altLang="en-US" sz="1200" dirty="0"/>
              <a:t> </a:t>
            </a:r>
            <a:endParaRPr kumimoji="1" lang="en-US" altLang="zh-CN" sz="1200" dirty="0"/>
          </a:p>
          <a:p>
            <a:r>
              <a:rPr kumimoji="1" lang="en-US" altLang="zh-CN" sz="1200" dirty="0">
                <a:solidFill>
                  <a:srgbClr val="FFC000"/>
                </a:solidFill>
              </a:rPr>
              <a:t>Yellow</a:t>
            </a:r>
            <a:r>
              <a:rPr kumimoji="1" lang="en-US" altLang="zh-CN" sz="1200" dirty="0"/>
              <a:t>: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Median</a:t>
            </a:r>
            <a:r>
              <a:rPr kumimoji="1" lang="zh-CN" altLang="en-US" sz="1200" dirty="0"/>
              <a:t> </a:t>
            </a:r>
            <a:endParaRPr kumimoji="1" lang="en-US" altLang="zh-CN" sz="1200" dirty="0"/>
          </a:p>
          <a:p>
            <a:r>
              <a:rPr kumimoji="1" lang="en-US" altLang="zh-CN" sz="1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Blue</a:t>
            </a:r>
            <a:r>
              <a:rPr kumimoji="1" lang="en-US" altLang="zh-CN" sz="1200" dirty="0"/>
              <a:t>: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Low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63C695B-5DCF-DD4E-A65D-ACB9F2E99777}"/>
              </a:ext>
            </a:extLst>
          </p:cNvPr>
          <p:cNvSpPr txBox="1"/>
          <p:nvPr/>
        </p:nvSpPr>
        <p:spPr>
          <a:xfrm>
            <a:off x="3284937" y="2486765"/>
            <a:ext cx="8755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Wall</a:t>
            </a:r>
            <a:r>
              <a:rPr kumimoji="1" lang="zh-CN" altLang="en-US" sz="1100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Street</a:t>
            </a:r>
            <a:endParaRPr kumimoji="1" lang="zh-CN" altLang="en-US" sz="11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0D90DFE-62BB-5F4B-90F5-08B93EAD1F94}"/>
              </a:ext>
            </a:extLst>
          </p:cNvPr>
          <p:cNvSpPr txBox="1"/>
          <p:nvPr/>
        </p:nvSpPr>
        <p:spPr>
          <a:xfrm>
            <a:off x="3869032" y="3662182"/>
            <a:ext cx="12779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Center</a:t>
            </a:r>
            <a:r>
              <a:rPr kumimoji="1" lang="zh-CN" altLang="en-US" sz="1100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Brooklyn</a:t>
            </a:r>
            <a:endParaRPr kumimoji="1" lang="zh-CN" altLang="en-US" sz="11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55F9DF3-DB78-3D45-822D-D3BD07888B6D}"/>
              </a:ext>
            </a:extLst>
          </p:cNvPr>
          <p:cNvSpPr txBox="1"/>
          <p:nvPr/>
        </p:nvSpPr>
        <p:spPr>
          <a:xfrm>
            <a:off x="5520652" y="2260314"/>
            <a:ext cx="11072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Queen</a:t>
            </a:r>
            <a:r>
              <a:rPr kumimoji="1" lang="zh-CN" altLang="en-US" sz="1100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kumimoji="1" lang="en-US" altLang="zh-CN" sz="1100" dirty="0">
                <a:solidFill>
                  <a:srgbClr val="FF0000"/>
                </a:solidFill>
                <a:highlight>
                  <a:srgbClr val="FFFF00"/>
                </a:highlight>
              </a:rPr>
              <a:t>Area</a:t>
            </a:r>
            <a:endParaRPr kumimoji="1" lang="zh-CN" altLang="en-US" sz="11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770625" y="6393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Content</a:t>
            </a:r>
            <a:endParaRPr b="1"/>
          </a:p>
        </p:txBody>
      </p:sp>
      <p:sp>
        <p:nvSpPr>
          <p:cNvPr id="135" name="Google Shape;135;p14"/>
          <p:cNvSpPr txBox="1"/>
          <p:nvPr/>
        </p:nvSpPr>
        <p:spPr>
          <a:xfrm>
            <a:off x="1304025" y="1455125"/>
            <a:ext cx="7335600" cy="24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unito"/>
              <a:buChar char="❏"/>
            </a:pPr>
            <a:r>
              <a:rPr lang="en" sz="20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Motivation and Goal</a:t>
            </a:r>
            <a:endParaRPr sz="2000" b="1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unito"/>
              <a:buChar char="❏"/>
            </a:pPr>
            <a:r>
              <a:rPr lang="en" sz="20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Methodology</a:t>
            </a:r>
            <a:endParaRPr sz="2000" b="1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unito"/>
              <a:buChar char="❏"/>
            </a:pPr>
            <a:r>
              <a:rPr lang="en" sz="20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Dataset Overview</a:t>
            </a:r>
            <a:endParaRPr sz="2000" b="1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unito"/>
              <a:buChar char="❏"/>
            </a:pPr>
            <a:r>
              <a:rPr lang="en-US" altLang="zh-CN" sz="20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Data</a:t>
            </a:r>
            <a:r>
              <a:rPr lang="zh-CN" altLang="en-US" sz="20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altLang="zh-CN" sz="20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Visualization</a:t>
            </a: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unito"/>
              <a:buChar char="❏"/>
            </a:pPr>
            <a:r>
              <a:rPr lang="en" sz="20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Conclusion</a:t>
            </a:r>
            <a:endParaRPr sz="2000" b="1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>
            <a:spLocks noGrp="1"/>
          </p:cNvSpPr>
          <p:nvPr>
            <p:ph type="title"/>
          </p:nvPr>
        </p:nvSpPr>
        <p:spPr>
          <a:xfrm>
            <a:off x="819150" y="5750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Conclusion</a:t>
            </a:r>
            <a:endParaRPr b="1" dirty="0"/>
          </a:p>
        </p:txBody>
      </p:sp>
      <p:sp>
        <p:nvSpPr>
          <p:cNvPr id="266" name="Google Shape;266;p32"/>
          <p:cNvSpPr txBox="1"/>
          <p:nvPr/>
        </p:nvSpPr>
        <p:spPr>
          <a:xfrm>
            <a:off x="1018975" y="1264950"/>
            <a:ext cx="7363500" cy="27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❏"/>
            </a:pPr>
            <a:r>
              <a:rPr lang="en" sz="1600" b="1" dirty="0">
                <a:latin typeface="Nunito"/>
                <a:ea typeface="Nunito"/>
                <a:cs typeface="Nunito"/>
                <a:sym typeface="Nunito"/>
              </a:rPr>
              <a:t>Suggestion for seeking software-related jobs</a:t>
            </a:r>
            <a:endParaRPr sz="1600" b="1" dirty="0"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❏"/>
            </a:pPr>
            <a:r>
              <a:rPr lang="en" sz="1600" dirty="0">
                <a:latin typeface="Nunito"/>
                <a:ea typeface="Nunito"/>
                <a:cs typeface="Nunito"/>
                <a:sym typeface="Nunito"/>
              </a:rPr>
              <a:t>Best time to apply for job is</a:t>
            </a:r>
            <a:r>
              <a:rPr lang="en" sz="1600" b="1" dirty="0">
                <a:latin typeface="Nunito"/>
                <a:ea typeface="Nunito"/>
                <a:cs typeface="Nunito"/>
                <a:sym typeface="Nunito"/>
              </a:rPr>
              <a:t> fall and winter</a:t>
            </a:r>
            <a:r>
              <a:rPr lang="en-US" altLang="zh-CN" sz="1600" b="1" dirty="0">
                <a:latin typeface="Nunito"/>
                <a:ea typeface="Nunito"/>
                <a:cs typeface="Nunito"/>
                <a:sym typeface="Nunito"/>
              </a:rPr>
              <a:t>.</a:t>
            </a:r>
            <a:endParaRPr sz="1600" b="1" dirty="0"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❏"/>
            </a:pPr>
            <a:r>
              <a:rPr lang="en" sz="1600" dirty="0">
                <a:latin typeface="Nunito"/>
                <a:ea typeface="Nunito"/>
                <a:cs typeface="Nunito"/>
                <a:sym typeface="Nunito"/>
              </a:rPr>
              <a:t>For new graduate, </a:t>
            </a:r>
            <a:r>
              <a:rPr lang="en-US" altLang="zh-CN" sz="1600" dirty="0">
                <a:latin typeface="Nunito"/>
                <a:ea typeface="Nunito"/>
                <a:cs typeface="Nunito"/>
                <a:sym typeface="Nunito"/>
              </a:rPr>
              <a:t>s</a:t>
            </a:r>
            <a:r>
              <a:rPr lang="en" sz="1600" dirty="0" err="1">
                <a:latin typeface="Nunito"/>
                <a:ea typeface="Nunito"/>
                <a:cs typeface="Nunito"/>
                <a:sym typeface="Nunito"/>
              </a:rPr>
              <a:t>oftware</a:t>
            </a:r>
            <a:r>
              <a:rPr lang="en" sz="1600" dirty="0">
                <a:latin typeface="Nunito"/>
                <a:ea typeface="Nunito"/>
                <a:cs typeface="Nunito"/>
                <a:sym typeface="Nunito"/>
              </a:rPr>
              <a:t> developer will have a high possibility of having a salary</a:t>
            </a:r>
            <a:r>
              <a:rPr lang="en" sz="1600" b="1" dirty="0">
                <a:latin typeface="Nunito"/>
                <a:ea typeface="Nunito"/>
                <a:cs typeface="Nunito"/>
                <a:sym typeface="Nunito"/>
              </a:rPr>
              <a:t> higher than average.  </a:t>
            </a:r>
            <a:endParaRPr sz="1600" dirty="0"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❏"/>
            </a:pPr>
            <a:r>
              <a:rPr lang="en" sz="1600" b="1" dirty="0">
                <a:latin typeface="Nunito"/>
                <a:ea typeface="Nunito"/>
                <a:cs typeface="Nunito"/>
                <a:sym typeface="Nunito"/>
              </a:rPr>
              <a:t>Master</a:t>
            </a:r>
            <a:r>
              <a:rPr lang="en" sz="1600" dirty="0">
                <a:latin typeface="Nunito"/>
                <a:ea typeface="Nunito"/>
                <a:cs typeface="Nunito"/>
                <a:sym typeface="Nunito"/>
              </a:rPr>
              <a:t> degree is </a:t>
            </a:r>
            <a:r>
              <a:rPr lang="en" sz="1600" b="1" dirty="0">
                <a:latin typeface="Nunito"/>
                <a:ea typeface="Nunito"/>
                <a:cs typeface="Nunito"/>
                <a:sym typeface="Nunito"/>
              </a:rPr>
              <a:t>not </a:t>
            </a:r>
            <a:r>
              <a:rPr lang="en" sz="1600" dirty="0">
                <a:latin typeface="Nunito"/>
                <a:ea typeface="Nunito"/>
                <a:cs typeface="Nunito"/>
                <a:sym typeface="Nunito"/>
              </a:rPr>
              <a:t>a must</a:t>
            </a:r>
            <a:r>
              <a:rPr lang="en-US" altLang="zh-CN" sz="1600" dirty="0">
                <a:latin typeface="Nunito"/>
                <a:ea typeface="Nunito"/>
                <a:cs typeface="Nunito"/>
                <a:sym typeface="Nunito"/>
              </a:rPr>
              <a:t>.</a:t>
            </a:r>
            <a:endParaRPr lang="en" sz="1600" dirty="0"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>
              <a:lnSpc>
                <a:spcPct val="115000"/>
              </a:lnSpc>
              <a:buSzPts val="1600"/>
              <a:buFont typeface="Nunito"/>
              <a:buChar char="❏"/>
            </a:pPr>
            <a:r>
              <a:rPr lang="pt-BR" altLang="zh-CN" sz="1600" b="1" dirty="0">
                <a:latin typeface="Nunito"/>
                <a:ea typeface="Nunito"/>
                <a:cs typeface="Nunito"/>
                <a:sym typeface="Nunito"/>
              </a:rPr>
              <a:t>Learn more</a:t>
            </a:r>
            <a:r>
              <a:rPr lang="pt-BR" altLang="zh-CN" sz="1600" dirty="0">
                <a:latin typeface="Nunito"/>
                <a:ea typeface="Nunito"/>
                <a:cs typeface="Nunito"/>
                <a:sym typeface="Nunito"/>
              </a:rPr>
              <a:t>, earn more</a:t>
            </a:r>
            <a:r>
              <a:rPr lang="en-US" altLang="zh-CN" sz="1600" dirty="0">
                <a:latin typeface="Nunito"/>
                <a:ea typeface="Nunito"/>
                <a:cs typeface="Nunito"/>
                <a:sym typeface="Nunito"/>
              </a:rPr>
              <a:t>.</a:t>
            </a:r>
            <a:endParaRPr sz="1600" dirty="0"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❏"/>
            </a:pPr>
            <a:r>
              <a:rPr lang="en" sz="1600" dirty="0">
                <a:latin typeface="Nunito"/>
                <a:ea typeface="Nunito"/>
                <a:cs typeface="Nunito"/>
                <a:sym typeface="Nunito"/>
              </a:rPr>
              <a:t>Try to have more </a:t>
            </a:r>
            <a:r>
              <a:rPr lang="en" sz="1600" b="1" dirty="0">
                <a:latin typeface="Nunito"/>
                <a:ea typeface="Nunito"/>
                <a:cs typeface="Nunito"/>
                <a:sym typeface="Nunito"/>
              </a:rPr>
              <a:t>work experience</a:t>
            </a:r>
            <a:r>
              <a:rPr lang="en-US" altLang="zh-CN" sz="1600" b="1" dirty="0">
                <a:latin typeface="Nunito"/>
                <a:ea typeface="Nunito"/>
                <a:cs typeface="Nunito"/>
                <a:sym typeface="Nunito"/>
              </a:rPr>
              <a:t>.</a:t>
            </a:r>
            <a:endParaRPr sz="1600" b="1" dirty="0"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❏"/>
            </a:pPr>
            <a:r>
              <a:rPr lang="en" sz="1600" dirty="0">
                <a:latin typeface="Nunito"/>
                <a:ea typeface="Nunito"/>
                <a:cs typeface="Nunito"/>
                <a:sym typeface="Nunito"/>
              </a:rPr>
              <a:t>The area with</a:t>
            </a:r>
            <a:r>
              <a:rPr lang="en" sz="1600" b="1" dirty="0">
                <a:latin typeface="Nunito"/>
                <a:ea typeface="Nunito"/>
                <a:cs typeface="Nunito"/>
                <a:sym typeface="Nunito"/>
              </a:rPr>
              <a:t> more jobs </a:t>
            </a:r>
            <a:r>
              <a:rPr lang="en" sz="1600" dirty="0">
                <a:latin typeface="Nunito"/>
                <a:ea typeface="Nunito"/>
                <a:cs typeface="Nunito"/>
                <a:sym typeface="Nunito"/>
              </a:rPr>
              <a:t>always has</a:t>
            </a:r>
            <a:r>
              <a:rPr lang="en" sz="1600" b="1" dirty="0">
                <a:latin typeface="Nunito"/>
                <a:ea typeface="Nunito"/>
                <a:cs typeface="Nunito"/>
                <a:sym typeface="Nunito"/>
              </a:rPr>
              <a:t> higher salary.</a:t>
            </a:r>
            <a:endParaRPr sz="1600" dirty="0"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❏"/>
            </a:pPr>
            <a:r>
              <a:rPr lang="en" sz="1600" b="1" dirty="0">
                <a:latin typeface="Nunito"/>
                <a:ea typeface="Nunito"/>
                <a:cs typeface="Nunito"/>
                <a:sym typeface="Nunito"/>
              </a:rPr>
              <a:t>Learn PYTHON !</a:t>
            </a:r>
            <a:endParaRPr sz="1600" b="1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67" name="Google Shape;267;p32"/>
          <p:cNvSpPr txBox="1"/>
          <p:nvPr/>
        </p:nvSpPr>
        <p:spPr>
          <a:xfrm>
            <a:off x="1095465" y="4233479"/>
            <a:ext cx="49515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Github: </a:t>
            </a:r>
            <a:r>
              <a:rPr lang="en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https://github.com/Xiaoyin96/ECE143</a:t>
            </a: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 txBox="1">
            <a:spLocks noGrp="1"/>
          </p:cNvSpPr>
          <p:nvPr>
            <p:ph type="title"/>
          </p:nvPr>
        </p:nvSpPr>
        <p:spPr>
          <a:xfrm>
            <a:off x="1385850" y="16124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819150" y="617000"/>
            <a:ext cx="75057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Motivation and Goal</a:t>
            </a:r>
            <a:endParaRPr b="1" dirty="0"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819150" y="1206546"/>
            <a:ext cx="7794498" cy="35864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 sz="1600" b="1" dirty="0">
                <a:solidFill>
                  <a:schemeClr val="bg1"/>
                </a:solidFill>
              </a:rPr>
              <a:t>Motivation: </a:t>
            </a:r>
            <a:endParaRPr sz="1600" b="1" dirty="0">
              <a:solidFill>
                <a:schemeClr val="bg1"/>
              </a:solidFill>
            </a:endParaRPr>
          </a:p>
          <a:p>
            <a:pPr marL="914400" lvl="1" indent="-3429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 sz="1600" dirty="0"/>
              <a:t>Job seeking has been a very concerned topic for students.</a:t>
            </a:r>
            <a:endParaRPr sz="1600" dirty="0"/>
          </a:p>
          <a:p>
            <a:pPr marL="914400" lvl="1" indent="-3429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 sz="1600" dirty="0"/>
              <a:t>Software-related positions have been increasing dramatically these years.</a:t>
            </a:r>
            <a:endParaRPr sz="1600" dirty="0"/>
          </a:p>
          <a:p>
            <a:pPr marL="914400" lvl="1" indent="-3429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 sz="1600" dirty="0"/>
              <a:t>Pre-knowledge about relationship between job salary, required skills, </a:t>
            </a:r>
            <a:r>
              <a:rPr lang="en-US" altLang="zh-CN" sz="1600" dirty="0"/>
              <a:t>education</a:t>
            </a:r>
            <a:r>
              <a:rPr lang="en" sz="1600" dirty="0"/>
              <a:t> and location is very important when finding suitable jobs.</a:t>
            </a:r>
            <a:endParaRPr sz="1600" dirty="0"/>
          </a:p>
          <a:p>
            <a:pPr marL="457200" lvl="0" indent="-3429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 sz="1600" b="1" dirty="0">
                <a:solidFill>
                  <a:schemeClr val="bg1"/>
                </a:solidFill>
              </a:rPr>
              <a:t>Goal:</a:t>
            </a:r>
            <a:endParaRPr sz="1600" b="1" dirty="0">
              <a:solidFill>
                <a:schemeClr val="bg1"/>
              </a:solidFill>
            </a:endParaRPr>
          </a:p>
          <a:p>
            <a:pPr marL="914400" lvl="1" indent="-3429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 sz="1600" dirty="0"/>
              <a:t>Potentially help people in their job search </a:t>
            </a:r>
          </a:p>
          <a:p>
            <a:pPr lvl="2" indent="-342900">
              <a:lnSpc>
                <a:spcPct val="120000"/>
              </a:lnSpc>
              <a:spcBef>
                <a:spcPts val="0"/>
              </a:spcBef>
              <a:buSzPts val="1800"/>
              <a:buChar char="❏"/>
            </a:pPr>
            <a:r>
              <a:rPr lang="en" sz="1600" b="1" dirty="0"/>
              <a:t>required skills</a:t>
            </a:r>
          </a:p>
          <a:p>
            <a:pPr lvl="2" indent="-342900">
              <a:lnSpc>
                <a:spcPct val="120000"/>
              </a:lnSpc>
              <a:spcBef>
                <a:spcPts val="0"/>
              </a:spcBef>
              <a:buSzPts val="1800"/>
              <a:buChar char="❏"/>
            </a:pPr>
            <a:r>
              <a:rPr lang="en" sz="1600" b="1" dirty="0"/>
              <a:t>potential salary range</a:t>
            </a:r>
          </a:p>
          <a:p>
            <a:pPr lvl="2" indent="-342900">
              <a:lnSpc>
                <a:spcPct val="120000"/>
              </a:lnSpc>
              <a:spcBef>
                <a:spcPts val="0"/>
              </a:spcBef>
              <a:buSzPts val="1800"/>
              <a:buChar char="❏"/>
            </a:pPr>
            <a:r>
              <a:rPr lang="en-US" altLang="zh-CN" sz="1600" b="1" dirty="0"/>
              <a:t>location</a:t>
            </a:r>
            <a:br>
              <a:rPr lang="en" sz="1600" dirty="0"/>
            </a:br>
            <a:endParaRPr sz="1600" dirty="0"/>
          </a:p>
          <a:p>
            <a:pPr marL="0" lvl="0" indent="0" rtl="0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819150" y="617000"/>
            <a:ext cx="75057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Methodology</a:t>
            </a:r>
            <a:endParaRPr b="1"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819150" y="1381125"/>
            <a:ext cx="7505700" cy="29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 b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U.S. Government’s open data</a:t>
            </a:r>
            <a:r>
              <a:rPr lang="en" sz="1400">
                <a:solidFill>
                  <a:srgbClr val="000000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/>
              </a:rPr>
              <a:t> </a:t>
            </a:r>
            <a:r>
              <a:rPr lang="en" sz="1400" i="1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https://www.data.gov/</a:t>
            </a:r>
            <a:endParaRPr sz="1400"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 b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Pre-process Data</a:t>
            </a:r>
            <a:endParaRPr sz="1400"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Remove irrelevant columns</a:t>
            </a:r>
            <a:endParaRPr sz="1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8" name="Google Shape;14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550" y="2645799"/>
            <a:ext cx="7928723" cy="1313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16"/>
          <p:cNvCxnSpPr/>
          <p:nvPr/>
        </p:nvCxnSpPr>
        <p:spPr>
          <a:xfrm flipH="1">
            <a:off x="1392625" y="2337950"/>
            <a:ext cx="955500" cy="11079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50" name="Google Shape;150;p16"/>
          <p:cNvCxnSpPr/>
          <p:nvPr/>
        </p:nvCxnSpPr>
        <p:spPr>
          <a:xfrm flipH="1">
            <a:off x="1758400" y="2358275"/>
            <a:ext cx="650700" cy="10875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51" name="Google Shape;151;p16"/>
          <p:cNvCxnSpPr/>
          <p:nvPr/>
        </p:nvCxnSpPr>
        <p:spPr>
          <a:xfrm>
            <a:off x="3689900" y="2287125"/>
            <a:ext cx="1545000" cy="12717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52" name="Google Shape;152;p16"/>
          <p:cNvCxnSpPr/>
          <p:nvPr/>
        </p:nvCxnSpPr>
        <p:spPr>
          <a:xfrm>
            <a:off x="3476425" y="2302425"/>
            <a:ext cx="1250100" cy="12411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53" name="Google Shape;153;p16"/>
          <p:cNvCxnSpPr/>
          <p:nvPr/>
        </p:nvCxnSpPr>
        <p:spPr>
          <a:xfrm>
            <a:off x="3334125" y="2378625"/>
            <a:ext cx="955200" cy="11337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>
            <a:spLocks noGrp="1"/>
          </p:cNvSpPr>
          <p:nvPr>
            <p:ph type="title"/>
          </p:nvPr>
        </p:nvSpPr>
        <p:spPr>
          <a:xfrm>
            <a:off x="819150" y="617000"/>
            <a:ext cx="75057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Methodology</a:t>
            </a:r>
            <a:endParaRPr b="1"/>
          </a:p>
        </p:txBody>
      </p:sp>
      <p:sp>
        <p:nvSpPr>
          <p:cNvPr id="159" name="Google Shape;159;p17"/>
          <p:cNvSpPr txBox="1">
            <a:spLocks noGrp="1"/>
          </p:cNvSpPr>
          <p:nvPr>
            <p:ph type="body" idx="1"/>
          </p:nvPr>
        </p:nvSpPr>
        <p:spPr>
          <a:xfrm>
            <a:off x="819150" y="1381125"/>
            <a:ext cx="7505700" cy="29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 b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U.S. Government’s open data</a:t>
            </a:r>
            <a:r>
              <a:rPr lang="en" sz="1400">
                <a:solidFill>
                  <a:srgbClr val="000000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/>
              </a:rPr>
              <a:t> </a:t>
            </a:r>
            <a:r>
              <a:rPr lang="en" sz="1400" i="1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https://www.data.gov/</a:t>
            </a:r>
            <a:endParaRPr sz="1400"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 b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Pre-process Data</a:t>
            </a:r>
            <a:endParaRPr sz="1400"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Delete irrelevant columns</a:t>
            </a:r>
            <a:endParaRPr sz="1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Keyword filter in </a:t>
            </a:r>
            <a:r>
              <a:rPr lang="en" sz="1400" b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‘Job Category’ </a:t>
            </a:r>
            <a:r>
              <a:rPr lang="en" sz="1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and </a:t>
            </a:r>
            <a:r>
              <a:rPr lang="en" sz="1400" b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‘Business Title’</a:t>
            </a:r>
            <a:endParaRPr sz="1400"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Keywords: </a:t>
            </a:r>
            <a:r>
              <a:rPr lang="en" sz="1400" b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Information, software, data, etc.</a:t>
            </a:r>
            <a:endParaRPr sz="1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373 positions related to software jobs</a:t>
            </a:r>
            <a:endParaRPr sz="1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5875" y="2714075"/>
            <a:ext cx="2886876" cy="20611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7"/>
          <p:cNvSpPr/>
          <p:nvPr/>
        </p:nvSpPr>
        <p:spPr>
          <a:xfrm>
            <a:off x="6596026" y="2738065"/>
            <a:ext cx="390300" cy="2013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/>
          <p:nvPr/>
        </p:nvSpPr>
        <p:spPr>
          <a:xfrm>
            <a:off x="7004304" y="2738065"/>
            <a:ext cx="390300" cy="2013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>
            <a:spLocks noGrp="1"/>
          </p:cNvSpPr>
          <p:nvPr>
            <p:ph type="title"/>
          </p:nvPr>
        </p:nvSpPr>
        <p:spPr>
          <a:xfrm>
            <a:off x="819150" y="617000"/>
            <a:ext cx="75057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Methodology</a:t>
            </a:r>
            <a:endParaRPr b="1" dirty="0"/>
          </a:p>
        </p:txBody>
      </p:sp>
      <p:sp>
        <p:nvSpPr>
          <p:cNvPr id="168" name="Google Shape;168;p18"/>
          <p:cNvSpPr txBox="1">
            <a:spLocks noGrp="1"/>
          </p:cNvSpPr>
          <p:nvPr>
            <p:ph type="body" idx="1"/>
          </p:nvPr>
        </p:nvSpPr>
        <p:spPr>
          <a:xfrm>
            <a:off x="819150" y="1381125"/>
            <a:ext cx="7505700" cy="29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Scrape keyword </a:t>
            </a:r>
            <a:r>
              <a:rPr lang="en" sz="1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from </a:t>
            </a:r>
            <a:r>
              <a:rPr lang="en" sz="14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‘requirement’</a:t>
            </a:r>
            <a:r>
              <a:rPr lang="en" sz="1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and </a:t>
            </a:r>
            <a:r>
              <a:rPr lang="en" sz="14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‘skill’</a:t>
            </a:r>
            <a:r>
              <a:rPr lang="en" sz="1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columns</a:t>
            </a:r>
            <a:endParaRPr sz="14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First, apply ‘</a:t>
            </a:r>
            <a:r>
              <a:rPr lang="en" sz="14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split_count</a:t>
            </a:r>
            <a:r>
              <a:rPr lang="en" sz="1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’ function in each column</a:t>
            </a:r>
            <a:endParaRPr sz="14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Choose the frequent keyword in each column</a:t>
            </a:r>
            <a:endParaRPr sz="14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❏"/>
            </a:pPr>
            <a:r>
              <a:rPr lang="en" sz="1400" b="1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Visualize data </a:t>
            </a:r>
            <a:r>
              <a:rPr lang="en" sz="1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using </a:t>
            </a:r>
            <a:r>
              <a:rPr lang="en-US" altLang="zh-CN" sz="1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matplotlib</a:t>
            </a:r>
            <a:r>
              <a:rPr lang="en" sz="1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 Altair, </a:t>
            </a:r>
            <a:r>
              <a:rPr lang="en" sz="14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Plotly</a:t>
            </a:r>
            <a:r>
              <a:rPr lang="en" sz="1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" sz="1400" dirty="0" err="1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Geopy</a:t>
            </a:r>
            <a:r>
              <a:rPr lang="en" sz="1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 Bokeh, etc.</a:t>
            </a:r>
            <a:endParaRPr sz="14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 dirty="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5050" y="2122775"/>
            <a:ext cx="2883399" cy="187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8"/>
          <p:cNvSpPr/>
          <p:nvPr/>
        </p:nvSpPr>
        <p:spPr>
          <a:xfrm>
            <a:off x="7119550" y="2122775"/>
            <a:ext cx="533400" cy="2013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7652950" y="2122775"/>
            <a:ext cx="774000" cy="2013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>
            <a:spLocks noGrp="1"/>
          </p:cNvSpPr>
          <p:nvPr>
            <p:ph type="title"/>
          </p:nvPr>
        </p:nvSpPr>
        <p:spPr>
          <a:xfrm>
            <a:off x="742950" y="388400"/>
            <a:ext cx="7505700" cy="6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Dataset Overview </a:t>
            </a:r>
            <a:endParaRPr b="1" dirty="0"/>
          </a:p>
        </p:txBody>
      </p:sp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050" y="1481325"/>
            <a:ext cx="3331207" cy="3281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9"/>
          <p:cNvSpPr txBox="1"/>
          <p:nvPr/>
        </p:nvSpPr>
        <p:spPr>
          <a:xfrm>
            <a:off x="742950" y="735200"/>
            <a:ext cx="7658100" cy="6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30480" lvl="0" indent="-330200" algn="l" rtl="0">
              <a:lnSpc>
                <a:spcPct val="115000"/>
              </a:lnSpc>
              <a:spcBef>
                <a:spcPts val="2232"/>
              </a:spcBef>
              <a:spcAft>
                <a:spcPts val="0"/>
              </a:spcAft>
              <a:buSzPts val="1600"/>
              <a:buFont typeface="Nunito"/>
              <a:buChar char="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Time ranges from 2011 to 2019, with 3885 jobs in total in New York City.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225" y="1633525"/>
            <a:ext cx="3398500" cy="30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>
            <a:spLocks noGrp="1"/>
          </p:cNvSpPr>
          <p:nvPr>
            <p:ph type="title"/>
          </p:nvPr>
        </p:nvSpPr>
        <p:spPr>
          <a:xfrm>
            <a:off x="742950" y="388400"/>
            <a:ext cx="7505700" cy="6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Position Available</a:t>
            </a:r>
            <a:r>
              <a:rPr lang="en" sz="2500" b="1"/>
              <a:t> </a:t>
            </a:r>
            <a:endParaRPr sz="2500" b="1"/>
          </a:p>
        </p:txBody>
      </p:sp>
      <p:sp>
        <p:nvSpPr>
          <p:cNvPr id="186" name="Google Shape;186;p20"/>
          <p:cNvSpPr txBox="1"/>
          <p:nvPr/>
        </p:nvSpPr>
        <p:spPr>
          <a:xfrm>
            <a:off x="721025" y="693000"/>
            <a:ext cx="7314900" cy="6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30480" lvl="0" indent="-330200" algn="l" rtl="0">
              <a:lnSpc>
                <a:spcPct val="115000"/>
              </a:lnSpc>
              <a:spcBef>
                <a:spcPts val="2232"/>
              </a:spcBef>
              <a:spcAft>
                <a:spcPts val="0"/>
              </a:spcAft>
              <a:buSzPts val="1600"/>
              <a:buFont typeface="Nunito"/>
              <a:buChar char="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Number of positions available in each month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0"/>
          <p:cNvSpPr txBox="1"/>
          <p:nvPr/>
        </p:nvSpPr>
        <p:spPr>
          <a:xfrm>
            <a:off x="905250" y="4361675"/>
            <a:ext cx="58293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❏"/>
            </a:pPr>
            <a:r>
              <a:rPr lang="en" b="1">
                <a:latin typeface="Calibri"/>
                <a:ea typeface="Calibri"/>
                <a:cs typeface="Calibri"/>
                <a:sym typeface="Calibri"/>
              </a:rPr>
              <a:t>Better shot for applicant from Oct. to Jan.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https://lh6.googleusercontent.com/BH4pVw2WydwsKGXwcbc1et6Rzta3U5J6j0Z6wXqeJLW8zgIss519jcYdicYVnrsb9WLhN2cVz265Ug4B5RC9aUDbFDoDWiS0uUPiUvWI3VhFoGnzo5Q5eNo56FRyd3kgkNl3DSsbkWM">
            <a:extLst>
              <a:ext uri="{FF2B5EF4-FFF2-40B4-BE49-F238E27FC236}">
                <a16:creationId xmlns:a16="http://schemas.microsoft.com/office/drawing/2014/main" id="{894741B4-96C3-7A4F-920E-50CEA57CD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12" y="1351678"/>
            <a:ext cx="4189910" cy="3142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>
            <a:spLocks noGrp="1"/>
          </p:cNvSpPr>
          <p:nvPr>
            <p:ph type="title"/>
          </p:nvPr>
        </p:nvSpPr>
        <p:spPr>
          <a:xfrm>
            <a:off x="742950" y="464600"/>
            <a:ext cx="7505700" cy="6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Job - Salary Distribution</a:t>
            </a:r>
            <a:endParaRPr b="1" dirty="0"/>
          </a:p>
        </p:txBody>
      </p:sp>
      <p:sp>
        <p:nvSpPr>
          <p:cNvPr id="193" name="Google Shape;193;p21"/>
          <p:cNvSpPr txBox="1"/>
          <p:nvPr/>
        </p:nvSpPr>
        <p:spPr>
          <a:xfrm>
            <a:off x="905250" y="4361675"/>
            <a:ext cx="58293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❏"/>
            </a:pPr>
            <a:r>
              <a:rPr lang="en" b="1" dirty="0">
                <a:latin typeface="Calibri"/>
                <a:ea typeface="Calibri"/>
                <a:cs typeface="Calibri"/>
                <a:sym typeface="Calibri"/>
              </a:rPr>
              <a:t>Rank: </a:t>
            </a: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Technology &gt; Legal &gt; Engineering &gt; … &gt; Public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727" y="1076000"/>
            <a:ext cx="7865173" cy="3334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7D8D0C7-D211-994F-9582-BE31AEDBC75A}"/>
              </a:ext>
            </a:extLst>
          </p:cNvPr>
          <p:cNvSpPr txBox="1"/>
          <p:nvPr/>
        </p:nvSpPr>
        <p:spPr>
          <a:xfrm>
            <a:off x="6805158" y="3876042"/>
            <a:ext cx="18601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latin typeface="Calibri" panose="020F0502020204030204" pitchFamily="34" charset="0"/>
                <a:cs typeface="Calibri" panose="020F0502020204030204" pitchFamily="34" charset="0"/>
              </a:rPr>
              <a:t>* Annual Salary</a:t>
            </a:r>
            <a:endParaRPr kumimoji="1" lang="zh-CN" alt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1142</TotalTime>
  <Words>484</Words>
  <Application>Microsoft Macintosh PowerPoint</Application>
  <PresentationFormat>全屏显示(16:9)</PresentationFormat>
  <Paragraphs>86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5" baseType="lpstr">
      <vt:lpstr>Calibri</vt:lpstr>
      <vt:lpstr>Arial</vt:lpstr>
      <vt:lpstr>Nunito</vt:lpstr>
      <vt:lpstr>Shift</vt:lpstr>
      <vt:lpstr>Software Engineering  Related Jobs Analysis in New York City</vt:lpstr>
      <vt:lpstr>Content</vt:lpstr>
      <vt:lpstr>Motivation and Goal</vt:lpstr>
      <vt:lpstr>Methodology</vt:lpstr>
      <vt:lpstr>Methodology</vt:lpstr>
      <vt:lpstr>Methodology</vt:lpstr>
      <vt:lpstr>Dataset Overview </vt:lpstr>
      <vt:lpstr>Position Available </vt:lpstr>
      <vt:lpstr>Job - Salary Distribution</vt:lpstr>
      <vt:lpstr>Software-Related Jobs</vt:lpstr>
      <vt:lpstr>Software Job - Salary distribution</vt:lpstr>
      <vt:lpstr>General Skill Overview</vt:lpstr>
      <vt:lpstr>Software Skill Overview</vt:lpstr>
      <vt:lpstr>Education - Salary Distribution</vt:lpstr>
      <vt:lpstr>Skills - Salary Distribution</vt:lpstr>
      <vt:lpstr>PowerPoint 演示文稿</vt:lpstr>
      <vt:lpstr>PowerPoint 演示文稿</vt:lpstr>
      <vt:lpstr>Job Location Distribution</vt:lpstr>
      <vt:lpstr>Salary Location Distribution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  Related Jobs Analysis in New York City</dc:title>
  <cp:lastModifiedBy>Xiaoyin Yang</cp:lastModifiedBy>
  <cp:revision>20</cp:revision>
  <cp:lastPrinted>2019-03-13T17:53:23Z</cp:lastPrinted>
  <dcterms:modified xsi:type="dcterms:W3CDTF">2019-03-14T00:45:28Z</dcterms:modified>
</cp:coreProperties>
</file>